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81EB-467B-4C00-983D-675A40BF2D06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84F2-CFC0-4F6A-B64E-2020079864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No:22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0" y="17526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Sequence Impedance and Networks of Synchronous Machine</a:t>
            </a:r>
            <a:endParaRPr lang="en-IN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5EF-3B21-40A8-9FE2-D51AAA83D6EB}" type="slidenum">
              <a:rPr lang="en-CA"/>
              <a:pPr/>
              <a:t>2</a:t>
            </a:fld>
            <a:endParaRPr lang="en-CA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800"/>
            <a:ext cx="8229600" cy="558800"/>
          </a:xfrm>
        </p:spPr>
        <p:txBody>
          <a:bodyPr>
            <a:normAutofit/>
          </a:bodyPr>
          <a:lstStyle/>
          <a:p>
            <a:r>
              <a:rPr lang="en-CA" sz="2800" b="1" dirty="0">
                <a:latin typeface="Bookman Old Style" pitchFamily="18" charset="0"/>
              </a:rPr>
              <a:t>Symmetrical </a:t>
            </a:r>
            <a:r>
              <a:rPr lang="en-CA" sz="2800" b="1" dirty="0" smtClean="0">
                <a:latin typeface="Bookman Old Style" pitchFamily="18" charset="0"/>
              </a:rPr>
              <a:t>Network</a:t>
            </a:r>
            <a:r>
              <a:rPr lang="en-CA" sz="2800" b="1" dirty="0" smtClean="0">
                <a:latin typeface="Bookman Old Style" pitchFamily="18" charset="0"/>
              </a:rPr>
              <a:t>s </a:t>
            </a:r>
            <a:r>
              <a:rPr lang="en-CA" sz="2800" b="1" dirty="0">
                <a:latin typeface="Bookman Old Style" pitchFamily="18" charset="0"/>
              </a:rPr>
              <a:t>of generator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2519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CA"/>
          </a:p>
          <a:p>
            <a:pPr>
              <a:buFont typeface="Wingdings" pitchFamily="2" charset="2"/>
              <a:buNone/>
            </a:pPr>
            <a:endParaRPr lang="en-CA"/>
          </a:p>
          <a:p>
            <a:endParaRPr lang="en-CA"/>
          </a:p>
          <a:p>
            <a:endParaRPr lang="en-CA"/>
          </a:p>
          <a:p>
            <a:r>
              <a:rPr lang="en-CA"/>
              <a:t> </a:t>
            </a: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471487" y="685800"/>
            <a:ext cx="8443913" cy="5876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2000" b="1" dirty="0" smtClean="0">
                <a:latin typeface="Bookman Old Style" pitchFamily="18" charset="0"/>
              </a:rPr>
              <a:t>Sequence Impedance and Networks of Synchronous Machine</a:t>
            </a:r>
            <a:endParaRPr lang="en-IN" sz="2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IN" sz="2400" dirty="0" smtClean="0">
                <a:latin typeface="Bookman Old Style" pitchFamily="18" charset="0"/>
              </a:rPr>
              <a:t>When the machine carries </a:t>
            </a:r>
            <a:r>
              <a:rPr lang="en-IN" sz="2400" b="1" dirty="0" smtClean="0">
                <a:latin typeface="Bookman Old Style" pitchFamily="18" charset="0"/>
              </a:rPr>
              <a:t>positive sequence currents</a:t>
            </a:r>
            <a:r>
              <a:rPr lang="en-IN" sz="2400" dirty="0" smtClean="0">
                <a:latin typeface="Bookman Old Style" pitchFamily="18" charset="0"/>
              </a:rPr>
              <a:t>, (balanced mode of operation) the armature reaction field causes the positive sequence currents </a:t>
            </a:r>
            <a:r>
              <a:rPr lang="en-IN" sz="2400" b="1" dirty="0" smtClean="0">
                <a:solidFill>
                  <a:srgbClr val="FF0000"/>
                </a:solidFill>
                <a:latin typeface="Bookman Old Style" pitchFamily="18" charset="0"/>
              </a:rPr>
              <a:t>rotates at synchronous speed in the same direction  as the rotor</a:t>
            </a:r>
            <a:r>
              <a:rPr lang="en-IN" sz="2400" dirty="0" smtClean="0">
                <a:latin typeface="Bookman Old Style" pitchFamily="18" charset="0"/>
              </a:rPr>
              <a:t>. </a:t>
            </a:r>
          </a:p>
          <a:p>
            <a:pPr algn="just"/>
            <a:r>
              <a:rPr lang="en-IN" sz="2400" dirty="0" smtClean="0">
                <a:latin typeface="Bookman Old Style" pitchFamily="18" charset="0"/>
              </a:rPr>
              <a:t>The Machine equivalently offers a direct axis reactance whose value reduces from </a:t>
            </a:r>
            <a:r>
              <a:rPr lang="en-IN" sz="2400" b="1" dirty="0" err="1" smtClean="0">
                <a:latin typeface="Bookman Old Style" pitchFamily="18" charset="0"/>
              </a:rPr>
              <a:t>X</a:t>
            </a:r>
            <a:r>
              <a:rPr lang="en-IN" sz="2400" b="1" baseline="30000" dirty="0" err="1" smtClean="0">
                <a:latin typeface="Bookman Old Style" pitchFamily="18" charset="0"/>
              </a:rPr>
              <a:t>’’</a:t>
            </a:r>
            <a:r>
              <a:rPr lang="en-IN" sz="2400" b="1" baseline="-25000" dirty="0" err="1" smtClean="0">
                <a:latin typeface="Bookman Old Style" pitchFamily="18" charset="0"/>
              </a:rPr>
              <a:t>d</a:t>
            </a:r>
            <a:r>
              <a:rPr lang="en-IN" sz="2400" dirty="0" smtClean="0">
                <a:latin typeface="Bookman Old Style" pitchFamily="18" charset="0"/>
              </a:rPr>
              <a:t> and transient reactance of </a:t>
            </a:r>
            <a:r>
              <a:rPr lang="en-IN" sz="2400" b="1" dirty="0" err="1" smtClean="0">
                <a:latin typeface="Bookman Old Style" pitchFamily="18" charset="0"/>
              </a:rPr>
              <a:t>X’</a:t>
            </a:r>
            <a:r>
              <a:rPr lang="en-IN" sz="2400" b="1" baseline="-25000" dirty="0" err="1" smtClean="0">
                <a:latin typeface="Bookman Old Style" pitchFamily="18" charset="0"/>
              </a:rPr>
              <a:t>d</a:t>
            </a:r>
            <a:r>
              <a:rPr lang="en-IN" sz="2400" b="1" dirty="0" smtClean="0">
                <a:latin typeface="Bookman Old Style" pitchFamily="18" charset="0"/>
              </a:rPr>
              <a:t> </a:t>
            </a:r>
            <a:r>
              <a:rPr lang="en-IN" sz="2400" dirty="0" smtClean="0">
                <a:latin typeface="Bookman Old Style" pitchFamily="18" charset="0"/>
              </a:rPr>
              <a:t>when the short circuit current progresses in time.</a:t>
            </a:r>
          </a:p>
          <a:p>
            <a:pPr algn="just">
              <a:buNone/>
            </a:pPr>
            <a:r>
              <a:rPr lang="en-IN" sz="2400" dirty="0" smtClean="0">
                <a:latin typeface="Bookman Old Style" pitchFamily="18" charset="0"/>
              </a:rPr>
              <a:t>Z</a:t>
            </a:r>
            <a:r>
              <a:rPr lang="en-IN" sz="2400" baseline="-25000" dirty="0" smtClean="0">
                <a:latin typeface="Bookman Old Style" pitchFamily="18" charset="0"/>
              </a:rPr>
              <a:t>1</a:t>
            </a:r>
            <a:r>
              <a:rPr lang="en-IN" sz="2400" dirty="0" smtClean="0">
                <a:latin typeface="Bookman Old Style" pitchFamily="18" charset="0"/>
              </a:rPr>
              <a:t> = </a:t>
            </a:r>
            <a:r>
              <a:rPr lang="en-IN" sz="2400" dirty="0" err="1" smtClean="0">
                <a:latin typeface="Bookman Old Style" pitchFamily="18" charset="0"/>
              </a:rPr>
              <a:t>jX</a:t>
            </a:r>
            <a:r>
              <a:rPr lang="en-IN" sz="2400" baseline="30000" dirty="0" err="1" smtClean="0">
                <a:latin typeface="Bookman Old Style" pitchFamily="18" charset="0"/>
              </a:rPr>
              <a:t>’’</a:t>
            </a:r>
            <a:r>
              <a:rPr lang="en-IN" sz="2400" baseline="-25000" dirty="0" err="1" smtClean="0">
                <a:latin typeface="Bookman Old Style" pitchFamily="18" charset="0"/>
              </a:rPr>
              <a:t>d</a:t>
            </a:r>
            <a:r>
              <a:rPr lang="en-IN" sz="2400" dirty="0" smtClean="0">
                <a:latin typeface="Bookman Old Style" pitchFamily="18" charset="0"/>
              </a:rPr>
              <a:t>	(if 1 cycle (20ms) transient is of interest)</a:t>
            </a:r>
          </a:p>
          <a:p>
            <a:pPr algn="just">
              <a:buNone/>
            </a:pPr>
            <a:r>
              <a:rPr lang="en-IN" sz="2400" dirty="0" smtClean="0">
                <a:latin typeface="Bookman Old Style" pitchFamily="18" charset="0"/>
              </a:rPr>
              <a:t>Z</a:t>
            </a:r>
            <a:r>
              <a:rPr lang="en-IN" sz="2400" baseline="-25000" dirty="0" smtClean="0">
                <a:latin typeface="Bookman Old Style" pitchFamily="18" charset="0"/>
              </a:rPr>
              <a:t>1</a:t>
            </a:r>
            <a:r>
              <a:rPr lang="en-IN" sz="2400" dirty="0" smtClean="0">
                <a:latin typeface="Bookman Old Style" pitchFamily="18" charset="0"/>
              </a:rPr>
              <a:t> = </a:t>
            </a:r>
            <a:r>
              <a:rPr lang="en-IN" sz="2400" dirty="0" err="1" smtClean="0">
                <a:latin typeface="Bookman Old Style" pitchFamily="18" charset="0"/>
              </a:rPr>
              <a:t>jX</a:t>
            </a:r>
            <a:r>
              <a:rPr lang="en-IN" sz="2400" baseline="30000" dirty="0" err="1" smtClean="0">
                <a:latin typeface="Bookman Old Style" pitchFamily="18" charset="0"/>
              </a:rPr>
              <a:t>’</a:t>
            </a:r>
            <a:r>
              <a:rPr lang="en-IN" sz="2400" baseline="-25000" dirty="0" err="1" smtClean="0">
                <a:latin typeface="Bookman Old Style" pitchFamily="18" charset="0"/>
              </a:rPr>
              <a:t>d</a:t>
            </a:r>
            <a:r>
              <a:rPr lang="en-IN" sz="2400" dirty="0" smtClean="0">
                <a:latin typeface="Bookman Old Style" pitchFamily="18" charset="0"/>
              </a:rPr>
              <a:t>    (if 3-4 cycle (20ms) transient is of interest)</a:t>
            </a:r>
          </a:p>
          <a:p>
            <a:pPr algn="just">
              <a:buNone/>
            </a:pPr>
            <a:r>
              <a:rPr lang="en-IN" sz="2400" dirty="0" smtClean="0">
                <a:latin typeface="Bookman Old Style" pitchFamily="18" charset="0"/>
              </a:rPr>
              <a:t>Z</a:t>
            </a:r>
            <a:r>
              <a:rPr lang="en-IN" sz="2400" baseline="-25000" dirty="0" smtClean="0">
                <a:latin typeface="Bookman Old Style" pitchFamily="18" charset="0"/>
              </a:rPr>
              <a:t>1</a:t>
            </a:r>
            <a:r>
              <a:rPr lang="en-IN" sz="2400" dirty="0" smtClean="0">
                <a:latin typeface="Bookman Old Style" pitchFamily="18" charset="0"/>
              </a:rPr>
              <a:t> = </a:t>
            </a:r>
            <a:r>
              <a:rPr lang="en-IN" sz="2400" dirty="0" err="1" smtClean="0">
                <a:latin typeface="Bookman Old Style" pitchFamily="18" charset="0"/>
              </a:rPr>
              <a:t>jX</a:t>
            </a:r>
            <a:r>
              <a:rPr lang="en-IN" sz="2400" baseline="-25000" dirty="0" err="1" smtClean="0">
                <a:latin typeface="Bookman Old Style" pitchFamily="18" charset="0"/>
              </a:rPr>
              <a:t>d</a:t>
            </a:r>
            <a:r>
              <a:rPr lang="en-IN" sz="2400" dirty="0" smtClean="0">
                <a:latin typeface="Bookman Old Style" pitchFamily="18" charset="0"/>
              </a:rPr>
              <a:t>	 (if steady state value is of interest)</a:t>
            </a:r>
          </a:p>
          <a:p>
            <a:pPr algn="ctr">
              <a:buNone/>
            </a:pPr>
            <a:r>
              <a:rPr lang="en-IN" b="1" dirty="0" smtClean="0">
                <a:latin typeface="Bookman Old Style" pitchFamily="18" charset="0"/>
              </a:rPr>
              <a:t>V</a:t>
            </a:r>
            <a:r>
              <a:rPr lang="en-IN" b="1" baseline="-25000" dirty="0" smtClean="0">
                <a:latin typeface="Bookman Old Style" pitchFamily="18" charset="0"/>
              </a:rPr>
              <a:t>a1</a:t>
            </a:r>
            <a:r>
              <a:rPr lang="en-IN" b="1" dirty="0" smtClean="0">
                <a:latin typeface="Bookman Old Style" pitchFamily="18" charset="0"/>
              </a:rPr>
              <a:t> = E</a:t>
            </a:r>
            <a:r>
              <a:rPr lang="en-IN" b="1" baseline="-25000" dirty="0" smtClean="0">
                <a:latin typeface="Bookman Old Style" pitchFamily="18" charset="0"/>
              </a:rPr>
              <a:t>a</a:t>
            </a:r>
            <a:r>
              <a:rPr lang="en-IN" b="1" dirty="0" smtClean="0">
                <a:latin typeface="Bookman Old Style" pitchFamily="18" charset="0"/>
              </a:rPr>
              <a:t> – Z</a:t>
            </a:r>
            <a:r>
              <a:rPr lang="en-IN" b="1" baseline="-25000" dirty="0" smtClean="0">
                <a:latin typeface="Bookman Old Style" pitchFamily="18" charset="0"/>
              </a:rPr>
              <a:t>1</a:t>
            </a:r>
            <a:r>
              <a:rPr lang="en-IN" b="1" dirty="0" smtClean="0">
                <a:latin typeface="Bookman Old Style" pitchFamily="18" charset="0"/>
              </a:rPr>
              <a:t>I</a:t>
            </a:r>
            <a:r>
              <a:rPr lang="en-IN" b="1" baseline="-25000" dirty="0" smtClean="0">
                <a:latin typeface="Bookman Old Style" pitchFamily="18" charset="0"/>
              </a:rPr>
              <a:t>a1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Negative sequence Impedance and network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IN" sz="2800" dirty="0" smtClean="0">
                <a:latin typeface="Bookman Old Style" pitchFamily="18" charset="0"/>
              </a:rPr>
              <a:t>With the flow of negative sequence currents in the stator a </a:t>
            </a:r>
            <a:r>
              <a:rPr lang="en-IN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rotating field is  created which rotates in the opposite direction to that of positive sequence field</a:t>
            </a:r>
            <a:r>
              <a:rPr lang="en-IN" sz="2800" dirty="0" smtClean="0">
                <a:latin typeface="Bookman Old Style" pitchFamily="18" charset="0"/>
              </a:rPr>
              <a:t>, and at </a:t>
            </a:r>
            <a:r>
              <a:rPr lang="en-IN" sz="2000" b="1" i="1" dirty="0" smtClean="0">
                <a:solidFill>
                  <a:srgbClr val="002060"/>
                </a:solidFill>
                <a:latin typeface="Bookman Old Style" pitchFamily="18" charset="0"/>
              </a:rPr>
              <a:t>double the synchronous speed </a:t>
            </a:r>
            <a:r>
              <a:rPr lang="en-IN" sz="20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w.r.t</a:t>
            </a:r>
            <a:r>
              <a:rPr lang="en-IN" sz="2000" b="1" i="1" dirty="0" smtClean="0">
                <a:solidFill>
                  <a:srgbClr val="002060"/>
                </a:solidFill>
                <a:latin typeface="Bookman Old Style" pitchFamily="18" charset="0"/>
              </a:rPr>
              <a:t> rotor</a:t>
            </a:r>
            <a:r>
              <a:rPr lang="en-IN" sz="2800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IN" sz="2800" dirty="0" smtClean="0">
                <a:latin typeface="Bookman Old Style" pitchFamily="18" charset="0"/>
              </a:rPr>
              <a:t>Currents at double the stator frequency are induced in the rotor field and damper windings.</a:t>
            </a:r>
          </a:p>
          <a:p>
            <a:pPr algn="ctr">
              <a:buNone/>
            </a:pPr>
            <a:r>
              <a:rPr lang="en-IN" sz="2800" b="1" dirty="0" smtClean="0">
                <a:latin typeface="Bookman Old Style" pitchFamily="18" charset="0"/>
              </a:rPr>
              <a:t>Z</a:t>
            </a:r>
            <a:r>
              <a:rPr lang="en-IN" sz="2800" b="1" baseline="-25000" dirty="0" smtClean="0">
                <a:latin typeface="Bookman Old Style" pitchFamily="18" charset="0"/>
              </a:rPr>
              <a:t>2</a:t>
            </a:r>
            <a:r>
              <a:rPr lang="en-IN" sz="2800" b="1" dirty="0" smtClean="0">
                <a:latin typeface="Bookman Old Style" pitchFamily="18" charset="0"/>
              </a:rPr>
              <a:t> = j(</a:t>
            </a:r>
            <a:r>
              <a:rPr lang="en-IN" sz="2800" b="1" dirty="0" err="1" smtClean="0">
                <a:latin typeface="Bookman Old Style" pitchFamily="18" charset="0"/>
              </a:rPr>
              <a:t>X</a:t>
            </a:r>
            <a:r>
              <a:rPr lang="en-IN" sz="2800" b="1" baseline="30000" dirty="0" err="1" smtClean="0">
                <a:latin typeface="Bookman Old Style" pitchFamily="18" charset="0"/>
              </a:rPr>
              <a:t>’’</a:t>
            </a:r>
            <a:r>
              <a:rPr lang="en-IN" sz="2800" b="1" baseline="-25000" dirty="0" err="1" smtClean="0">
                <a:latin typeface="Bookman Old Style" pitchFamily="18" charset="0"/>
              </a:rPr>
              <a:t>q</a:t>
            </a:r>
            <a:r>
              <a:rPr lang="en-IN" sz="2800" b="1" dirty="0" err="1" smtClean="0">
                <a:latin typeface="Bookman Old Style" pitchFamily="18" charset="0"/>
              </a:rPr>
              <a:t>+X</a:t>
            </a:r>
            <a:r>
              <a:rPr lang="en-IN" sz="2800" b="1" baseline="30000" dirty="0" err="1" smtClean="0">
                <a:latin typeface="Bookman Old Style" pitchFamily="18" charset="0"/>
              </a:rPr>
              <a:t>’’</a:t>
            </a:r>
            <a:r>
              <a:rPr lang="en-IN" sz="2800" b="1" baseline="-25000" dirty="0" err="1" smtClean="0">
                <a:latin typeface="Bookman Old Style" pitchFamily="18" charset="0"/>
              </a:rPr>
              <a:t>d</a:t>
            </a:r>
            <a:r>
              <a:rPr lang="en-IN" sz="2800" b="1" dirty="0" smtClean="0">
                <a:latin typeface="Bookman Old Style" pitchFamily="18" charset="0"/>
              </a:rPr>
              <a:t>/2) ; |Z</a:t>
            </a:r>
            <a:r>
              <a:rPr lang="en-IN" sz="2800" b="1" baseline="-25000" dirty="0" smtClean="0">
                <a:latin typeface="Bookman Old Style" pitchFamily="18" charset="0"/>
              </a:rPr>
              <a:t>2</a:t>
            </a:r>
            <a:r>
              <a:rPr lang="en-IN" sz="2800" b="1" dirty="0" smtClean="0">
                <a:latin typeface="Bookman Old Style" pitchFamily="18" charset="0"/>
              </a:rPr>
              <a:t>| &lt; |Z</a:t>
            </a:r>
            <a:r>
              <a:rPr lang="en-IN" sz="2800" b="1" baseline="-25000" dirty="0" smtClean="0">
                <a:latin typeface="Bookman Old Style" pitchFamily="18" charset="0"/>
              </a:rPr>
              <a:t>1</a:t>
            </a:r>
            <a:r>
              <a:rPr lang="en-IN" sz="2800" b="1" dirty="0" smtClean="0">
                <a:latin typeface="Bookman Old Style" pitchFamily="18" charset="0"/>
              </a:rPr>
              <a:t>|</a:t>
            </a:r>
          </a:p>
          <a:p>
            <a:pPr algn="ctr">
              <a:buNone/>
            </a:pPr>
            <a:r>
              <a:rPr lang="en-IN" sz="2800" b="1" dirty="0" smtClean="0">
                <a:latin typeface="Bookman Old Style" pitchFamily="18" charset="0"/>
              </a:rPr>
              <a:t>V</a:t>
            </a:r>
            <a:r>
              <a:rPr lang="en-IN" sz="2800" b="1" baseline="-25000" dirty="0" smtClean="0">
                <a:latin typeface="Bookman Old Style" pitchFamily="18" charset="0"/>
              </a:rPr>
              <a:t>a2</a:t>
            </a:r>
            <a:r>
              <a:rPr lang="en-IN" sz="2800" b="1" dirty="0" smtClean="0">
                <a:latin typeface="Bookman Old Style" pitchFamily="18" charset="0"/>
              </a:rPr>
              <a:t> = - Z</a:t>
            </a:r>
            <a:r>
              <a:rPr lang="en-IN" sz="2800" b="1" baseline="-25000" dirty="0" smtClean="0">
                <a:latin typeface="Bookman Old Style" pitchFamily="18" charset="0"/>
              </a:rPr>
              <a:t>2</a:t>
            </a:r>
            <a:r>
              <a:rPr lang="en-IN" sz="2800" b="1" dirty="0" smtClean="0">
                <a:latin typeface="Bookman Old Style" pitchFamily="18" charset="0"/>
              </a:rPr>
              <a:t>I</a:t>
            </a:r>
            <a:r>
              <a:rPr lang="en-IN" sz="2800" b="1" baseline="-25000" dirty="0" smtClean="0">
                <a:latin typeface="Bookman Old Style" pitchFamily="18" charset="0"/>
              </a:rPr>
              <a:t>a2</a:t>
            </a:r>
            <a:endParaRPr lang="en-IN" sz="2800" b="1" baseline="-25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Zero Sequence Impedance and network 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IN" sz="2800" dirty="0" smtClean="0">
                <a:latin typeface="Bookman Old Style" pitchFamily="18" charset="0"/>
              </a:rPr>
              <a:t>The flow of zero sequence currents creates three </a:t>
            </a:r>
            <a:r>
              <a:rPr lang="en-IN" sz="2800" dirty="0" err="1" smtClean="0">
                <a:latin typeface="Bookman Old Style" pitchFamily="18" charset="0"/>
              </a:rPr>
              <a:t>m.m.f’s</a:t>
            </a:r>
            <a:r>
              <a:rPr lang="en-IN" sz="2800" dirty="0" smtClean="0">
                <a:latin typeface="Bookman Old Style" pitchFamily="18" charset="0"/>
              </a:rPr>
              <a:t> which are in time phase by 120</a:t>
            </a:r>
            <a:r>
              <a:rPr lang="en-IN" sz="2800" baseline="30000" dirty="0" smtClean="0">
                <a:latin typeface="Bookman Old Style" pitchFamily="18" charset="0"/>
              </a:rPr>
              <a:t>0</a:t>
            </a:r>
          </a:p>
          <a:p>
            <a:pPr algn="just"/>
            <a:r>
              <a:rPr lang="en-IN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The resultant air gap field caused by the zero sequence currents are zero</a:t>
            </a:r>
            <a:r>
              <a:rPr lang="en-IN" sz="2800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IN" sz="2800" dirty="0" smtClean="0">
                <a:latin typeface="Bookman Old Style" pitchFamily="18" charset="0"/>
              </a:rPr>
              <a:t>Zero sequence currents flow in Rotor windings represent </a:t>
            </a:r>
            <a: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  <a:t>leakage reactance.</a:t>
            </a:r>
          </a:p>
          <a:p>
            <a:pPr algn="ctr">
              <a:buNone/>
            </a:pPr>
            <a:r>
              <a:rPr lang="en-IN" sz="2800" b="1" dirty="0" smtClean="0">
                <a:latin typeface="Bookman Old Style" pitchFamily="18" charset="0"/>
              </a:rPr>
              <a:t>Z</a:t>
            </a:r>
            <a:r>
              <a:rPr lang="en-IN" sz="2800" b="1" baseline="-25000" dirty="0" smtClean="0">
                <a:latin typeface="Bookman Old Style" pitchFamily="18" charset="0"/>
              </a:rPr>
              <a:t>0</a:t>
            </a:r>
            <a:r>
              <a:rPr lang="en-IN" sz="2800" b="1" dirty="0" smtClean="0">
                <a:latin typeface="Bookman Old Style" pitchFamily="18" charset="0"/>
              </a:rPr>
              <a:t> &lt; Z</a:t>
            </a:r>
            <a:r>
              <a:rPr lang="en-IN" sz="2800" b="1" baseline="-25000" dirty="0" smtClean="0">
                <a:latin typeface="Bookman Old Style" pitchFamily="18" charset="0"/>
              </a:rPr>
              <a:t>1</a:t>
            </a:r>
            <a:r>
              <a:rPr lang="en-IN" sz="2800" b="1" dirty="0" smtClean="0">
                <a:latin typeface="Bookman Old Style" pitchFamily="18" charset="0"/>
              </a:rPr>
              <a:t> &lt; Z</a:t>
            </a:r>
            <a:r>
              <a:rPr lang="en-IN" sz="2800" b="1" baseline="-25000" dirty="0" smtClean="0">
                <a:latin typeface="Bookman Old Style" pitchFamily="18" charset="0"/>
              </a:rPr>
              <a:t>2</a:t>
            </a:r>
          </a:p>
          <a:p>
            <a:pPr algn="ctr">
              <a:buNone/>
            </a:pPr>
            <a:r>
              <a:rPr lang="en-IN" sz="2800" dirty="0" smtClean="0">
                <a:latin typeface="Bookman Old Style" pitchFamily="18" charset="0"/>
              </a:rPr>
              <a:t>V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r>
              <a:rPr lang="en-IN" sz="2800" dirty="0" smtClean="0">
                <a:latin typeface="Bookman Old Style" pitchFamily="18" charset="0"/>
              </a:rPr>
              <a:t> = -3Z</a:t>
            </a:r>
            <a:r>
              <a:rPr lang="en-IN" sz="2800" baseline="-25000" dirty="0" smtClean="0">
                <a:latin typeface="Bookman Old Style" pitchFamily="18" charset="0"/>
              </a:rPr>
              <a:t>0</a:t>
            </a:r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r>
              <a:rPr lang="en-IN" sz="2800" dirty="0" smtClean="0">
                <a:latin typeface="Bookman Old Style" pitchFamily="18" charset="0"/>
              </a:rPr>
              <a:t> – Z</a:t>
            </a:r>
            <a:r>
              <a:rPr lang="en-IN" sz="2800" baseline="-25000" dirty="0" smtClean="0">
                <a:latin typeface="Bookman Old Style" pitchFamily="18" charset="0"/>
              </a:rPr>
              <a:t>og</a:t>
            </a:r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r>
              <a:rPr lang="en-IN" sz="2800" dirty="0" smtClean="0">
                <a:latin typeface="Bookman Old Style" pitchFamily="18" charset="0"/>
              </a:rPr>
              <a:t> = - Z</a:t>
            </a:r>
            <a:r>
              <a:rPr lang="en-IN" sz="2800" baseline="-25000" dirty="0" smtClean="0">
                <a:latin typeface="Bookman Old Style" pitchFamily="18" charset="0"/>
              </a:rPr>
              <a:t>0</a:t>
            </a:r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n</a:t>
            </a:r>
            <a:r>
              <a:rPr lang="en-IN" sz="2800" dirty="0" smtClean="0">
                <a:latin typeface="Bookman Old Style" pitchFamily="18" charset="0"/>
              </a:rPr>
              <a:t>– Z</a:t>
            </a:r>
            <a:r>
              <a:rPr lang="en-IN" sz="2800" baseline="-25000" dirty="0" smtClean="0">
                <a:latin typeface="Bookman Old Style" pitchFamily="18" charset="0"/>
              </a:rPr>
              <a:t>og</a:t>
            </a:r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endParaRPr lang="en-IN" sz="2800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IN" sz="2800" dirty="0" smtClean="0">
                <a:latin typeface="Bookman Old Style" pitchFamily="18" charset="0"/>
              </a:rPr>
              <a:t>Where I</a:t>
            </a:r>
            <a:r>
              <a:rPr lang="en-IN" sz="2800" baseline="-25000" dirty="0" smtClean="0">
                <a:latin typeface="Bookman Old Style" pitchFamily="18" charset="0"/>
              </a:rPr>
              <a:t>n</a:t>
            </a:r>
            <a:r>
              <a:rPr lang="en-IN" sz="2800" dirty="0" smtClean="0">
                <a:latin typeface="Bookman Old Style" pitchFamily="18" charset="0"/>
              </a:rPr>
              <a:t> = 3I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endParaRPr lang="en-IN" sz="2800" baseline="-25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Values of Sequence Impedance of </a:t>
            </a:r>
            <a:r>
              <a:rPr lang="en-IN" sz="2400" b="1" dirty="0" err="1" smtClean="0">
                <a:latin typeface="Bookman Old Style" pitchFamily="18" charset="0"/>
              </a:rPr>
              <a:t>Syn.Generator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Bookman Old Style" pitchFamily="18" charset="0"/>
              </a:rPr>
              <a:t>Typical values of sequence impedances of a Turbo generator rates 5 MVA, 6.6 kV, 3000 rpm.</a:t>
            </a:r>
          </a:p>
          <a:p>
            <a:r>
              <a:rPr lang="en-IN" sz="2800" dirty="0" smtClean="0">
                <a:latin typeface="Bookman Old Style" pitchFamily="18" charset="0"/>
              </a:rPr>
              <a:t>Z</a:t>
            </a:r>
            <a:r>
              <a:rPr lang="en-IN" sz="2800" baseline="-25000" dirty="0" smtClean="0">
                <a:latin typeface="Bookman Old Style" pitchFamily="18" charset="0"/>
              </a:rPr>
              <a:t>1</a:t>
            </a:r>
            <a:r>
              <a:rPr lang="en-IN" sz="2800" dirty="0" smtClean="0">
                <a:latin typeface="Bookman Old Style" pitchFamily="18" charset="0"/>
              </a:rPr>
              <a:t> = 12% (Sub-transient)</a:t>
            </a:r>
          </a:p>
          <a:p>
            <a:r>
              <a:rPr lang="en-IN" sz="2800" dirty="0" smtClean="0">
                <a:latin typeface="Bookman Old Style" pitchFamily="18" charset="0"/>
              </a:rPr>
              <a:t>Z</a:t>
            </a:r>
            <a:r>
              <a:rPr lang="en-IN" sz="2800" baseline="-25000" dirty="0" smtClean="0">
                <a:latin typeface="Bookman Old Style" pitchFamily="18" charset="0"/>
              </a:rPr>
              <a:t>1</a:t>
            </a:r>
            <a:r>
              <a:rPr lang="en-IN" sz="2800" dirty="0" smtClean="0">
                <a:latin typeface="Bookman Old Style" pitchFamily="18" charset="0"/>
              </a:rPr>
              <a:t> = 20%  (Transient)</a:t>
            </a:r>
          </a:p>
          <a:p>
            <a:r>
              <a:rPr lang="en-IN" sz="2800" dirty="0" smtClean="0">
                <a:latin typeface="Bookman Old Style" pitchFamily="18" charset="0"/>
              </a:rPr>
              <a:t>Z</a:t>
            </a:r>
            <a:r>
              <a:rPr lang="en-IN" sz="2800" baseline="-25000" dirty="0" smtClean="0">
                <a:latin typeface="Bookman Old Style" pitchFamily="18" charset="0"/>
              </a:rPr>
              <a:t>1</a:t>
            </a:r>
            <a:r>
              <a:rPr lang="en-IN" sz="2800" dirty="0" smtClean="0">
                <a:latin typeface="Bookman Old Style" pitchFamily="18" charset="0"/>
              </a:rPr>
              <a:t> = 110% (Synchronous)</a:t>
            </a:r>
          </a:p>
          <a:p>
            <a:r>
              <a:rPr lang="en-IN" sz="2800" dirty="0" smtClean="0">
                <a:latin typeface="Bookman Old Style" pitchFamily="18" charset="0"/>
              </a:rPr>
              <a:t>Z</a:t>
            </a:r>
            <a:r>
              <a:rPr lang="en-IN" sz="2800" baseline="-25000" dirty="0" smtClean="0">
                <a:latin typeface="Bookman Old Style" pitchFamily="18" charset="0"/>
              </a:rPr>
              <a:t>2</a:t>
            </a:r>
            <a:r>
              <a:rPr lang="en-IN" sz="2800" dirty="0" smtClean="0">
                <a:latin typeface="Bookman Old Style" pitchFamily="18" charset="0"/>
              </a:rPr>
              <a:t> = 12%</a:t>
            </a:r>
          </a:p>
          <a:p>
            <a:r>
              <a:rPr lang="en-IN" sz="2800" dirty="0" smtClean="0">
                <a:latin typeface="Bookman Old Style" pitchFamily="18" charset="0"/>
              </a:rPr>
              <a:t>Z</a:t>
            </a:r>
            <a:r>
              <a:rPr lang="en-IN" sz="2800" baseline="-25000" dirty="0" smtClean="0">
                <a:latin typeface="Bookman Old Style" pitchFamily="18" charset="0"/>
              </a:rPr>
              <a:t>0</a:t>
            </a:r>
            <a:r>
              <a:rPr lang="en-IN" sz="2800" dirty="0" smtClean="0">
                <a:latin typeface="Bookman Old Style" pitchFamily="18" charset="0"/>
              </a:rPr>
              <a:t> = 5%</a:t>
            </a:r>
            <a:endParaRPr lang="en-IN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Symmetrical Networks of generator</vt:lpstr>
      <vt:lpstr>Sequence Impedance and Networks of Synchronous Machine</vt:lpstr>
      <vt:lpstr>Negative sequence Impedance and network</vt:lpstr>
      <vt:lpstr>Zero Sequence Impedance and network </vt:lpstr>
      <vt:lpstr>Values of Sequence Impedance of Syn.Generator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6</cp:revision>
  <dcterms:created xsi:type="dcterms:W3CDTF">2023-04-30T01:48:49Z</dcterms:created>
  <dcterms:modified xsi:type="dcterms:W3CDTF">2023-04-30T01:57:50Z</dcterms:modified>
</cp:coreProperties>
</file>